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embeddedFontLst>
    <p:embeddedFont>
      <p:font typeface="Robo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0" roundtripDataSignature="AMtx7mgPO18bH0oW/tZuNOr0KPNBvGPQ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slide" Target="slides/slide21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2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4422ebec9d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4422ebec9d_0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4422ebec9d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4422ebec9d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422ebec9d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34422ebec9d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422ebec9d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34422ebec9d_0_1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4422ebec9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34422ebec9d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4422ebec9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34422ebec9d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4422ebec9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34422ebec9d_0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4422ebec9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4422ebec9d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4422ebec9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34422ebec9d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4422ebec9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34422ebec9d_0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40ed02f3c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340ed02f3c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422ebec9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34422ebec9d_0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4426e33b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4426e33b1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Relationship Id="rId4" Type="http://schemas.openxmlformats.org/officeDocument/2006/relationships/image" Target="../media/image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Relationship Id="rId4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Relationship Id="rId4" Type="http://schemas.openxmlformats.org/officeDocument/2006/relationships/image" Target="../media/image1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Relationship Id="rId4" Type="http://schemas.openxmlformats.org/officeDocument/2006/relationships/image" Target="../media/image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Relationship Id="rId4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jp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oup of women looking at a computer&#10;&#10;Description automatically generated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893422" y="3622000"/>
            <a:ext cx="6339600" cy="24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86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chemeClr val="lt1"/>
                </a:solidFill>
              </a:rPr>
              <a:t>DE LAS EXPORTACIONES COLOMB</a:t>
            </a:r>
            <a:r>
              <a:rPr b="1" lang="en-US" sz="6000">
                <a:solidFill>
                  <a:schemeClr val="accent2"/>
                </a:solidFill>
              </a:rPr>
              <a:t>IA</a:t>
            </a:r>
            <a:r>
              <a:rPr b="1" lang="en-US" sz="4200">
                <a:solidFill>
                  <a:schemeClr val="lt1"/>
                </a:solidFill>
              </a:rPr>
              <a:t>NAS</a:t>
            </a:r>
            <a:endParaRPr b="1" sz="4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893435" y="1751366"/>
            <a:ext cx="24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3435" y="3368048"/>
            <a:ext cx="2715709" cy="4571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893421" y="2082513"/>
            <a:ext cx="4196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lt1"/>
                </a:solidFill>
              </a:rPr>
              <a:t>MODELO PREDICTIVO</a:t>
            </a:r>
            <a:endParaRPr b="1"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7618100" y="4211125"/>
            <a:ext cx="3694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José Fernando García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Rubén Darío García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Gerardo D’La vid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46" name="Google Shape;146;g34422ebec9d_0_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34422ebec9d_0_81"/>
          <p:cNvSpPr txBox="1"/>
          <p:nvPr/>
        </p:nvSpPr>
        <p:spPr>
          <a:xfrm>
            <a:off x="845400" y="705750"/>
            <a:ext cx="10501200" cy="6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0000FF"/>
                </a:solidFill>
              </a:rPr>
              <a:t>ANALISIS DE LAS VARIABLES</a:t>
            </a:r>
            <a:endParaRPr b="1" sz="18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Del total de 28 variables contenidas en las bases de datos las más representativas utilizadas para el análisis de datos son: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CÓDIGO DEL PRODUCTO: </a:t>
            </a:r>
            <a:r>
              <a:rPr lang="en-US" sz="1800">
                <a:solidFill>
                  <a:schemeClr val="dk1"/>
                </a:solidFill>
              </a:rPr>
              <a:t>Representa el código del producto y está determinado por la posición arancelaria que es un código único que individualiza el producto que es objeto de exportación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CANTIDAD DE EXPORTACIONES REALIZADAS: </a:t>
            </a:r>
            <a:r>
              <a:rPr lang="en-US" sz="1800">
                <a:solidFill>
                  <a:schemeClr val="dk1"/>
                </a:solidFill>
              </a:rPr>
              <a:t>Representa la cantidad o número de veces que se realizó exportaciones del producto en el rango de tiempo evaluado y por cada uno de los países a los que se ha exportado.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VALOR FOB EN DÓLARES: </a:t>
            </a:r>
            <a:r>
              <a:rPr lang="en-US" sz="1800">
                <a:solidFill>
                  <a:schemeClr val="dk1"/>
                </a:solidFill>
              </a:rPr>
              <a:t>Representa la cantidad de dólares cobrados a nuestro cliente por la exportación y por cada una de las operaciones. Información declarada ante las autoridades aduaneras que realizan el control aduanero y cambiario.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PAÍS DESTINO DE LA EXPORTACIÓN: </a:t>
            </a:r>
            <a:r>
              <a:rPr lang="en-US" sz="1800">
                <a:solidFill>
                  <a:schemeClr val="dk1"/>
                </a:solidFill>
              </a:rPr>
              <a:t>Representa el codigo y nombre del país destino de la mercancía exportada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 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52" name="Google Shape;152;g34422ebec9d_0_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34422ebec9d_0_86"/>
          <p:cNvSpPr txBox="1"/>
          <p:nvPr/>
        </p:nvSpPr>
        <p:spPr>
          <a:xfrm>
            <a:off x="845400" y="852300"/>
            <a:ext cx="10501200" cy="29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dk1"/>
                </a:solidFill>
              </a:rPr>
              <a:t>CANTIDAD DE EXPORTACIÓN: </a:t>
            </a:r>
            <a:r>
              <a:rPr lang="en-US" sz="1800">
                <a:solidFill>
                  <a:schemeClr val="dk1"/>
                </a:solidFill>
              </a:rPr>
              <a:t>Corresponde a la cantidad de exportación en unidades de medida (Met cúbicos, kilos, unidades, etc), realizadas.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dk1"/>
                </a:solidFill>
              </a:rPr>
              <a:t> 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dk1"/>
                </a:solidFill>
              </a:rPr>
              <a:t>DEPARTAMENTO DE ORIGEN:  </a:t>
            </a:r>
            <a:r>
              <a:rPr lang="en-US" sz="1800">
                <a:solidFill>
                  <a:schemeClr val="dk1"/>
                </a:solidFill>
              </a:rPr>
              <a:t>Corresponde al Departamento de Colombia en donde se produjo o generó la carga a exportar.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58" name="Google Shape;158;g34422ebec9d_0_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34422ebec9d_0_91"/>
          <p:cNvSpPr txBox="1"/>
          <p:nvPr/>
        </p:nvSpPr>
        <p:spPr>
          <a:xfrm>
            <a:off x="845400" y="1447200"/>
            <a:ext cx="10501200" cy="39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rgbClr val="0000FF"/>
                </a:solidFill>
              </a:rPr>
              <a:t>Modelo Utilizado</a:t>
            </a:r>
            <a:endParaRPr b="1" sz="18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El LIGHT GBM o GBM ligero es una </a:t>
            </a:r>
            <a:r>
              <a:rPr b="1" lang="en-US" sz="18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estructura rápida, apropiada e impulso de gradiente</a:t>
            </a:r>
            <a:r>
              <a:rPr lang="en-US" sz="18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que depende del cálculo del árbol de elección, y que se utiliza para el posicionamiento, la caracterización y otras numerosas asignaciones de la IA.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La descripción de las variables, análisis de los datos EDA, la explicación del modelo y el código de programación se encuentran en DATOS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64" name="Google Shape;16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3445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9" title="grafexp2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0206" y="305913"/>
            <a:ext cx="6389150" cy="577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9"/>
          <p:cNvSpPr txBox="1"/>
          <p:nvPr/>
        </p:nvSpPr>
        <p:spPr>
          <a:xfrm>
            <a:off x="8294075" y="1674300"/>
            <a:ext cx="3546300" cy="3509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Resultados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Estos gráficos nos permiten ver el comportamiento de los 10 y 20 productos más importantes y que representan el 69.2% y 76.68%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Así mismo nos muestran los precios de los productos exportados en dólares y el porcentaje de participación y su valor en dólares.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71" name="Google Shape;171;g34422ebec9d_0_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3445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34422ebec9d_0_101"/>
          <p:cNvSpPr txBox="1"/>
          <p:nvPr/>
        </p:nvSpPr>
        <p:spPr>
          <a:xfrm>
            <a:off x="7869125" y="2186100"/>
            <a:ext cx="3546300" cy="2485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       </a:t>
            </a:r>
            <a:r>
              <a:rPr b="1" lang="en-US" sz="1800">
                <a:solidFill>
                  <a:schemeClr val="dk1"/>
                </a:solidFill>
              </a:rPr>
              <a:t>Resultados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Los 20 productos con mayor valor de exportaciones no minerales (sin petróleo o sus derivados) del año 2024 y que representan el 56.81% 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73" name="Google Shape;173;g34422ebec9d_0_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1925" y="589674"/>
            <a:ext cx="5761500" cy="52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78" name="Google Shape;178;g34422ebec9d_0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34422ebec9d_0_12" title="grafexp4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138" y="1109663"/>
            <a:ext cx="10753725" cy="463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34422ebec9d_0_12"/>
          <p:cNvSpPr txBox="1"/>
          <p:nvPr/>
        </p:nvSpPr>
        <p:spPr>
          <a:xfrm>
            <a:off x="3095688" y="424975"/>
            <a:ext cx="600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Los 20 productos con mayor valor exportado en 2024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85" name="Google Shape;185;g34422ebec9d_0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34422ebec9d_0_22" title="grafexp5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3975" y="714375"/>
            <a:ext cx="9344025" cy="542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91" name="Google Shape;191;g34422ebec9d_0_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34422ebec9d_0_96"/>
          <p:cNvSpPr txBox="1"/>
          <p:nvPr/>
        </p:nvSpPr>
        <p:spPr>
          <a:xfrm>
            <a:off x="1006600" y="2515500"/>
            <a:ext cx="10501200" cy="18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rgbClr val="0000FF"/>
                </a:solidFill>
              </a:rPr>
              <a:t>TABLAS Y GRÁFICAS DEL MODELO PREDICTIVO</a:t>
            </a:r>
            <a:endParaRPr b="1" sz="1800">
              <a:solidFill>
                <a:srgbClr val="0000FF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97" name="Google Shape;197;g34422ebec9d_0_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g34422ebec9d_0_56"/>
          <p:cNvSpPr txBox="1"/>
          <p:nvPr/>
        </p:nvSpPr>
        <p:spPr>
          <a:xfrm>
            <a:off x="845400" y="840750"/>
            <a:ext cx="10501200" cy="51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0000FF"/>
                </a:solidFill>
              </a:rPr>
              <a:t>Análisis específico de datos (EDA)</a:t>
            </a:r>
            <a:endParaRPr b="1" sz="18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chemeClr val="dk1"/>
                </a:solidFill>
              </a:rPr>
              <a:t>Análisis de las variables más relevantes (Valor FOB exportaciones y Cantidad de Exportaciones), se analizó las más sobresalientes de los  20 productos.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Producto: 0901 Café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Valor exportaciones: 36.086 Millones de dólares.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Países destino: 102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chemeClr val="dk1"/>
                </a:solidFill>
              </a:rPr>
              <a:t>Destinos más representativos: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99" name="Google Shape;199;g34422ebec9d_0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2550" y="4013925"/>
            <a:ext cx="5734050" cy="181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204" name="Google Shape;204;g34422ebec9d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34422ebec9d_0_68"/>
          <p:cNvSpPr txBox="1"/>
          <p:nvPr/>
        </p:nvSpPr>
        <p:spPr>
          <a:xfrm>
            <a:off x="748550" y="1688100"/>
            <a:ext cx="10501200" cy="3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dk1"/>
                </a:solidFill>
              </a:rPr>
              <a:t>Producto: 0603 Flores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chemeClr val="dk1"/>
                </a:solidFill>
              </a:rPr>
              <a:t>Valor exportaciones: 205.012 millones de dólares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chemeClr val="dk1"/>
                </a:solidFill>
              </a:rPr>
              <a:t>Países destino: 113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chemeClr val="dk1"/>
                </a:solidFill>
              </a:rPr>
              <a:t>Destinos más representativos: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06" name="Google Shape;206;g34422ebec9d_0_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5700" y="3083150"/>
            <a:ext cx="5734050" cy="19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94" name="Google Shape;9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" title="prdexp3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3450" y="945175"/>
            <a:ext cx="9906925" cy="49676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"/>
          <p:cNvSpPr txBox="1"/>
          <p:nvPr/>
        </p:nvSpPr>
        <p:spPr>
          <a:xfrm>
            <a:off x="1083448" y="1387475"/>
            <a:ext cx="10025100" cy="47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FF"/>
                </a:solidFill>
              </a:rPr>
              <a:t>Introducción</a:t>
            </a:r>
            <a:endParaRPr b="1" sz="1800">
              <a:solidFill>
                <a:srgbClr val="0000FF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</a:rPr>
              <a:t>El comercio exterior no fue ajeno a la parálisis generada por la Pandemia y </a:t>
            </a:r>
            <a:r>
              <a:rPr b="1" lang="en-US" sz="1800">
                <a:solidFill>
                  <a:schemeClr val="lt1"/>
                </a:solidFill>
              </a:rPr>
              <a:t>como resultado de la misma, muchas actividades, personas, productos y procesos desaparecieron, dando paso a otras iniciativas, a otras necesidades y a otras economías que cambiaron su prioridad.</a:t>
            </a:r>
            <a:endParaRPr b="1"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lt1"/>
                </a:solidFill>
              </a:rPr>
              <a:t>Este proyecto se enfoca en el desarrollo de un modelo de predicción para las exportaciones colombianas, utilizando datos históricos de los años 2019 a 2024, con los que se buscará identificar patrones y generar proyecciones que ayuden a las empresas y entes gubernamentales a anticiparse a los cambios y tomar decisiones informadas, mejorando la competitividad y la capacidad de adaptación de las exportaciones Colombianas.</a:t>
            </a:r>
            <a:endParaRPr b="1"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211" name="Google Shape;211;g34422ebec9d_0_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g34422ebec9d_0_37"/>
          <p:cNvSpPr txBox="1"/>
          <p:nvPr/>
        </p:nvSpPr>
        <p:spPr>
          <a:xfrm>
            <a:off x="791250" y="577800"/>
            <a:ext cx="10609500" cy="6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Conclusiones, impactos y líneas futuras</a:t>
            </a:r>
            <a:endParaRPr b="1" sz="20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pesar de que en la actualidad existe un reporte de aproximadamente 1095 productos exportados a los mercados internacionales, desde hace mucho tiempo han permanecido en primer orden los hidrocarburos, las flores, el café, el oro y los textiles,  como nuestros productos líderes y representativos en el mundo.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 revisar el impacto de las decisiones gubernamentales, sociales, económicas  y políticas en los mercados de exportación, entendemos que siempre hay una delgada línea que se ve constantemente afectada y que de ella dependen muchos empleos, además de la estabilidad laboral y financiera que le da soporte  a cada renglón que emprende proyectos productivos de exportación.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Entendemos que esta es una economía principalmente dependiente de la expansión y presencia entre la comunidad internacional, de la cual recibe la mayor cantidad de recursos económicos y que es prioritario mantener siempre unas excelentes relaciones internacionales y la generación de ambientes de confianza, permaneciendo así, vigente en cada mercado del mundo.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trabajo realizado sirve de base para la profundización en estudios y aplicación de modelos predictivos que propendan por el impulso de las exportaciones y la mejora en las condiciones económicas para los productores Colombianos, así como nuestra competitividad en la prestación de servicios a un mundo cada vez más globalizado y automatizado.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217" name="Google Shape;217;g340ed02f3c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620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340ed02f3c6_0_0"/>
          <p:cNvSpPr txBox="1"/>
          <p:nvPr/>
        </p:nvSpPr>
        <p:spPr>
          <a:xfrm>
            <a:off x="1006600" y="2515500"/>
            <a:ext cx="10501200" cy="22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dk1"/>
                </a:solidFill>
              </a:rPr>
              <a:t>SEAMOS FELICES, YA NOS VAMOS A GRADUAR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19" name="Google Shape;219;g340ed02f3c6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47700"/>
            <a:ext cx="12192001" cy="5523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340ed02f3c6_0_0"/>
          <p:cNvSpPr txBox="1"/>
          <p:nvPr/>
        </p:nvSpPr>
        <p:spPr>
          <a:xfrm>
            <a:off x="2009500" y="232100"/>
            <a:ext cx="804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highlight>
                  <a:schemeClr val="accent4"/>
                </a:highlight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b="1" lang="en-US" sz="2800">
                <a:solidFill>
                  <a:schemeClr val="dk1"/>
                </a:solidFill>
                <a:highlight>
                  <a:schemeClr val="accent4"/>
                </a:highlight>
                <a:latin typeface="Calibri"/>
                <a:ea typeface="Calibri"/>
                <a:cs typeface="Calibri"/>
                <a:sym typeface="Calibri"/>
              </a:rPr>
              <a:t>SEAMOS FELICES, YA NOS VAMOS A GRADUAR</a:t>
            </a:r>
            <a:endParaRPr b="1" sz="2800">
              <a:solidFill>
                <a:schemeClr val="dk1"/>
              </a:solidFill>
              <a:highlight>
                <a:schemeClr val="accent4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01" name="Google Shape;10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 txBox="1"/>
          <p:nvPr/>
        </p:nvSpPr>
        <p:spPr>
          <a:xfrm>
            <a:off x="1181548" y="1353300"/>
            <a:ext cx="9828900" cy="41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b="1" sz="18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Colombia es un país agrícola por excelencia con una gran diversidad de cultivos, climas y productos de primer orden que ha ido ganando aceptación en los mercados internacionales, gracias al trabajo de los productores para mejorar la calidad de estos y cumplir con los estándares exigidos por los países con los que se ha suscrito tratados de libre comercio.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Por la economía abierta, dependemos significativamente de las exportaciones para el desarrollo económico. El sector exportador incluye productos agrícolas, pecuarios, petróleo, minería y manufacturas como los más representativos; pero  la dinámica de las exportaciones se ve influenciada por una variedad de factores tanto internos como externos, incluyendo políticas estatales, acuerdos comerciales, fluctuaciones de precios internacionales, tipo de cambio, y condiciones globales como crisis económicas o desastres naturales.</a:t>
            </a:r>
            <a:endParaRPr b="1" sz="1800">
              <a:solidFill>
                <a:srgbClr val="A08EF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A08EF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07" name="Google Shape;10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4"/>
          <p:cNvSpPr txBox="1"/>
          <p:nvPr/>
        </p:nvSpPr>
        <p:spPr>
          <a:xfrm>
            <a:off x="927150" y="912300"/>
            <a:ext cx="10337700" cy="50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FF"/>
                </a:solidFill>
              </a:rPr>
              <a:t>Objetivo General</a:t>
            </a:r>
            <a:endParaRPr b="1" sz="1800">
              <a:solidFill>
                <a:srgbClr val="0000FF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Construir y validar un Modelo Supervisado - Predictivo que estime los valores de las exportaciones colombianas a corto y mediano plazo, basado en datos históricos y variables clave.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0000FF"/>
                </a:solidFill>
              </a:rPr>
              <a:t>O</a:t>
            </a:r>
            <a:r>
              <a:rPr b="1" lang="en-US" sz="18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bjetivos específicos </a:t>
            </a:r>
            <a:endParaRPr b="1" sz="18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Analizar los datos históricos de exportaciones de Colombia entre 2019 y 2024 para identificar patrones y comportamientos significativos.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 Implementar y evaluar diferentes modelos de predicción, como series temporales y algoritmos de aprendizaje automático, para determinar cuál ofrece el pronóstico más preciso.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Desarrollar, mediante modelos predictivos de Inteligencia Artificial, unos algoritmos que permitan analizar y sacar provecho de momentos, </a:t>
            </a:r>
            <a:r>
              <a:rPr lang="en-US" sz="1800">
                <a:solidFill>
                  <a:schemeClr val="dk1"/>
                </a:solidFill>
              </a:rPr>
              <a:t>tendencias y otras variables que nos ayuden a  proyectar las actividades del mercado exportador.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A08EF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13" name="Google Shape;11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5"/>
          <p:cNvSpPr txBox="1"/>
          <p:nvPr/>
        </p:nvSpPr>
        <p:spPr>
          <a:xfrm>
            <a:off x="954000" y="1461900"/>
            <a:ext cx="10284000" cy="3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FF"/>
                </a:solidFill>
              </a:rPr>
              <a:t>J</a:t>
            </a:r>
            <a:r>
              <a:rPr b="1" lang="en-US" sz="18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ustificación </a:t>
            </a:r>
            <a:endParaRPr b="1" sz="18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Nuestro proyecto de MODELO PREDICTIVO DE LAS EXPORTACIONES COLOMBIANAS, nos acerca al correcto aprovechamiento de los recursos, enfocando esfuerzos en dinamizar el mercado exportador Colombiano.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El avance tecnológico ha transformado la manera en que las industrias analizan y procesan datos. En el contexto de la predicción de exportaciones, los avances en inteligencia artificial (IA), machine learning (aprendizaje automático) y análisis de grandes volúmenes de datos (big data) ofrecen oportunidades sin precedentes para realizar pronósticos mucho más precisos y complejos que los métodos tradicionales.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A08EF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19" name="Google Shape;11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6"/>
          <p:cNvSpPr txBox="1"/>
          <p:nvPr/>
        </p:nvSpPr>
        <p:spPr>
          <a:xfrm>
            <a:off x="1011898" y="1996050"/>
            <a:ext cx="10168200" cy="28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Alcance </a:t>
            </a:r>
            <a:endParaRPr b="1" sz="18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El alcance del proyecto abarca el análisis de los datos históricos de exportaciones de Colombia desde el año 2019 hasta el 2024, los cuales serán utilizados para entrenar y evaluar el modelo predictivo. Este análisis se realizará considerando los principales sectores exportadores como minería, petróleo, agricultura, y manufacturas; a futuro este modelo podrá involucrar variables externas clave, como los cambios en los precios internacionales, políticas comerciales y factores macroeconómicos globales que afectan directamente las exportaciones de Colombia.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A08EF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25" name="Google Shape;12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7" title="TABLAS PARA EXPORTACION.drawi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7225" y="103563"/>
            <a:ext cx="4305300" cy="610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7"/>
          <p:cNvSpPr txBox="1"/>
          <p:nvPr/>
        </p:nvSpPr>
        <p:spPr>
          <a:xfrm>
            <a:off x="235578" y="395716"/>
            <a:ext cx="60945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Metodología</a:t>
            </a:r>
            <a:endParaRPr sz="1800">
              <a:solidFill>
                <a:srgbClr val="0000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Flujograma</a:t>
            </a:r>
            <a:r>
              <a:rPr b="1" lang="en-US" sz="1800">
                <a:solidFill>
                  <a:srgbClr val="0000FF"/>
                </a:solidFill>
              </a:rPr>
              <a:t> y entendimiento de los datos</a:t>
            </a:r>
            <a:endParaRPr b="1" sz="1800">
              <a:solidFill>
                <a:srgbClr val="0000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Hemos adicionado el Diagrama de administración algunas tablas básicas, anticipando su funcionamiento elemental con operaciones como:: CREAR, MODIFICAR Y ELIMINAR TABLA.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Las siguientes son algunas de las tablas del sistema: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ADUA: Regional de Aduana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COD_PAIS4: País de destino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COD_SAL1: Puerto de salida 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VIA: Modo de transporte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BANDERA: Nacionalidad del transportista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REGIM: Régimen aduanero al que está asociado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DEPTO1:Departamento o región de procedencia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UNID: Unidad comercial de los productos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PROD: Código del producto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CODUNID2: Código de la unidad física de la mercancía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128" name="Google Shape;128;p7"/>
          <p:cNvCxnSpPr/>
          <p:nvPr/>
        </p:nvCxnSpPr>
        <p:spPr>
          <a:xfrm>
            <a:off x="6453175" y="0"/>
            <a:ext cx="12000" cy="612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33" name="Google Shape;133;g34422ebec9d_0_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34422ebec9d_0_63"/>
          <p:cNvSpPr txBox="1"/>
          <p:nvPr/>
        </p:nvSpPr>
        <p:spPr>
          <a:xfrm>
            <a:off x="845400" y="970050"/>
            <a:ext cx="10501200" cy="49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FF"/>
                </a:solidFill>
              </a:rPr>
              <a:t>Descriptiva del proyecto</a:t>
            </a:r>
            <a:endParaRPr b="1" sz="1800">
              <a:solidFill>
                <a:srgbClr val="0000FF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0000FF"/>
                </a:solidFill>
              </a:rPr>
              <a:t>Bases de datos: </a:t>
            </a:r>
            <a:endParaRPr b="1" sz="18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A partir del repositorio datos.gov.co, se obtuvo información estadística de exportaciones recopilada por el DANE desde los años 2011 a 2024.  Se decidió por parte del grupo investigador, seleccionar las bases de 2019 a 2024, de forma que se incluyera estadística de las ventas de años prepandemia y años postpandemia hasta la actualidad 2024.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Estas bases de datos 2019 a 2024 cuenta con 2.866.602 registros detallados por año asi: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2019:  492.610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2020: 440.319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2021: 498.945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2022: 495.318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2023: 459.332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2024: 480.078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chemeClr val="dk1"/>
                </a:solidFill>
              </a:rPr>
              <a:t>Cada una de las bases de datos contiene 28 variables que se repiten.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&#10;&#10;Description automatically generated" id="139" name="Google Shape;139;g34426e33b15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34426e33b15_0_0"/>
          <p:cNvSpPr txBox="1"/>
          <p:nvPr/>
        </p:nvSpPr>
        <p:spPr>
          <a:xfrm>
            <a:off x="845400" y="852300"/>
            <a:ext cx="10501200" cy="13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41" name="Google Shape;141;g34426e33b15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52300"/>
            <a:ext cx="12191999" cy="506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LINDO LINDO">
      <a:dk1>
        <a:srgbClr val="000000"/>
      </a:dk1>
      <a:lt1>
        <a:srgbClr val="FFFFFF"/>
      </a:lt1>
      <a:dk2>
        <a:srgbClr val="142F50"/>
      </a:dk2>
      <a:lt2>
        <a:srgbClr val="F9F8F3"/>
      </a:lt2>
      <a:accent1>
        <a:srgbClr val="38A4D4"/>
      </a:accent1>
      <a:accent2>
        <a:srgbClr val="F6F25C"/>
      </a:accent2>
      <a:accent3>
        <a:srgbClr val="FCA810"/>
      </a:accent3>
      <a:accent4>
        <a:srgbClr val="EF255F"/>
      </a:accent4>
      <a:accent5>
        <a:srgbClr val="22B183"/>
      </a:accent5>
      <a:accent6>
        <a:srgbClr val="8C54B6"/>
      </a:accent6>
      <a:hlink>
        <a:srgbClr val="39BCD2"/>
      </a:hlink>
      <a:folHlink>
        <a:srgbClr val="8963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2024-01-29T20:34:43Z</dcterms:created>
  <dc:creator>Ana Maria Salazar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D82F9886-3FD5-42EB-B509-1BFBAE8A1A25</vt:lpwstr>
  </property>
  <property fmtid="{D5CDD505-2E9C-101B-9397-08002B2CF9AE}" pid="3" name="ArticulatePath">
    <vt:lpwstr>Semana1_Videoclase_empaquesyembalajes_V3_David</vt:lpwstr>
  </property>
</Properties>
</file>